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5"/>
  </p:sldMasterIdLst>
  <p:notesMasterIdLst>
    <p:notesMasterId r:id="rId7"/>
  </p:notesMasterIdLst>
  <p:handoutMasterIdLst>
    <p:handoutMasterId r:id="rId8"/>
  </p:handoutMasterIdLst>
  <p:sldIdLst>
    <p:sldId id="259" r:id="rId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3589" userDrawn="1">
          <p15:clr>
            <a:srgbClr val="A4A3A4"/>
          </p15:clr>
        </p15:guide>
        <p15:guide id="5" orient="horz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93B"/>
    <a:srgbClr val="0071BC"/>
    <a:srgbClr val="0E0F3B"/>
    <a:srgbClr val="0C6EA5"/>
    <a:srgbClr val="F2B800"/>
    <a:srgbClr val="474B53"/>
    <a:srgbClr val="191E28"/>
    <a:srgbClr val="DF3A42"/>
    <a:srgbClr val="E75B2B"/>
    <a:srgbClr val="F4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8" autoAdjust="0"/>
    <p:restoredTop sz="94468" autoAdjust="0"/>
  </p:normalViewPr>
  <p:slideViewPr>
    <p:cSldViewPr snapToGrid="0" showGuides="1">
      <p:cViewPr varScale="1">
        <p:scale>
          <a:sx n="118" d="100"/>
          <a:sy n="118" d="100"/>
        </p:scale>
        <p:origin x="3608" y="224"/>
      </p:cViewPr>
      <p:guideLst>
        <p:guide pos="2160"/>
        <p:guide orient="horz" pos="2880"/>
        <p:guide pos="3589"/>
        <p:guide orient="horz" pos="2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7E1F32-670E-42A1-BB79-BE7CF13D3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52D9F-355D-4E4D-9520-4A19B2947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3F10A-5BE5-4EE5-83A9-FC7FBAB5AC38}" type="datetimeFigureOut">
              <a:rPr lang="en-US" smtClean="0"/>
              <a:t>2/25/21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24E-CABD-4018-B1C4-F54DF49C3C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D1F29-09CA-482E-8686-EEE88BB73D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9D12F-E8AC-48C0-8B1F-BD566648D8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54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27D22-D115-4CF2-BE84-ED8A12B36F7E}" type="datetimeFigureOut">
              <a:rPr lang="en-US" noProof="0" smtClean="0"/>
              <a:t>2/25/21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6092-2EDF-47BF-99B1-B87430F95B7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05659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6092-2EDF-47BF-99B1-B87430F95B7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34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31B22D-278B-4494-9983-22D9FEE2D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CA53D-B21C-44EE-A7DC-F80DFA65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859" y="0"/>
            <a:ext cx="619200" cy="1295400"/>
          </a:xfrm>
          <a:solidFill>
            <a:schemeClr val="bg2"/>
          </a:solidFill>
        </p:spPr>
        <p:txBody>
          <a:bodyPr lIns="72000" tIns="108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THE AGE OF</a:t>
            </a:r>
            <a:endParaRPr lang="ru-RU" dirty="0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F5BE93F-A649-42C8-AEBD-2B75A390F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90" y="299964"/>
            <a:ext cx="5915025" cy="1039695"/>
          </a:xfrm>
        </p:spPr>
        <p:txBody>
          <a:bodyPr lIns="0" tIns="0" rIns="0" bIns="0">
            <a:noAutofit/>
          </a:bodyPr>
          <a:lstStyle>
            <a:lvl1pPr algn="r">
              <a:defRPr sz="953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DATA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57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" userDrawn="1">
          <p15:clr>
            <a:srgbClr val="FBAE40"/>
          </p15:clr>
        </p15:guide>
        <p15:guide id="2" pos="2160" userDrawn="1">
          <p15:clr>
            <a:srgbClr val="FBAE40"/>
          </p15:clr>
        </p15:guide>
        <p15:guide id="3" pos="164" userDrawn="1">
          <p15:clr>
            <a:srgbClr val="FBAE40"/>
          </p15:clr>
        </p15:guide>
        <p15:guide id="4" pos="4156" userDrawn="1">
          <p15:clr>
            <a:srgbClr val="FBAE40"/>
          </p15:clr>
        </p15:guide>
        <p15:guide id="12" orient="horz" pos="5534" userDrawn="1">
          <p15:clr>
            <a:srgbClr val="FBAE40"/>
          </p15:clr>
        </p15:guide>
        <p15:guide id="13" orient="horz" pos="816" userDrawn="1">
          <p15:clr>
            <a:srgbClr val="FBAE40"/>
          </p15:clr>
        </p15:guide>
        <p15:guide id="14" orient="horz" pos="3833" userDrawn="1">
          <p15:clr>
            <a:srgbClr val="FBAE40"/>
          </p15:clr>
        </p15:guide>
        <p15:guide id="15" pos="159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7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BE66-B004-4B62-93B5-6C3A07EE5D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44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jp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1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tiff"/><Relationship Id="rId10" Type="http://schemas.openxmlformats.org/officeDocument/2006/relationships/image" Target="../media/image8.svg"/><Relationship Id="rId19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31"/>
                    </a14:imgEffect>
                    <a14:imgEffect>
                      <a14:saturation sat="21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20000" r="-2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B18341-EF25-422E-9244-875589C13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476" y="0"/>
            <a:ext cx="706561" cy="1295400"/>
          </a:xfrm>
        </p:spPr>
        <p:txBody>
          <a:bodyPr/>
          <a:lstStyle/>
          <a:p>
            <a:r>
              <a:rPr lang="en-US" dirty="0"/>
              <a:t>HOW SAFE 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45E3D-A2D8-410A-AB73-7095D6AF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38" y="299965"/>
            <a:ext cx="5468074" cy="995436"/>
          </a:xfrm>
          <a:solidFill>
            <a:schemeClr val="tx1">
              <a:lumMod val="75000"/>
              <a:alpha val="34000"/>
            </a:schemeClr>
          </a:solidFill>
        </p:spPr>
        <p:txBody>
          <a:bodyPr/>
          <a:lstStyle/>
          <a:p>
            <a:r>
              <a:rPr lang="en-US" sz="7200" b="1" spc="-150" dirty="0">
                <a:solidFill>
                  <a:schemeClr val="bg2"/>
                </a:solidFill>
              </a:rPr>
              <a:t>AIR TRAVEL  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A3725F2D-3F20-47AB-B9A5-E5757F6FF86A}"/>
              </a:ext>
            </a:extLst>
          </p:cNvPr>
          <p:cNvSpPr txBox="1">
            <a:spLocks/>
          </p:cNvSpPr>
          <p:nvPr/>
        </p:nvSpPr>
        <p:spPr>
          <a:xfrm>
            <a:off x="139290" y="5034140"/>
            <a:ext cx="1691977" cy="37011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1"/>
                </a:solidFill>
              </a:rPr>
              <a:t>AIRLINE FATALITIES      TREND</a:t>
            </a:r>
          </a:p>
        </p:txBody>
      </p: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C0B18341-EF25-422E-9244-875589C13E58}"/>
              </a:ext>
            </a:extLst>
          </p:cNvPr>
          <p:cNvSpPr txBox="1">
            <a:spLocks/>
          </p:cNvSpPr>
          <p:nvPr/>
        </p:nvSpPr>
        <p:spPr>
          <a:xfrm>
            <a:off x="-5754" y="8811073"/>
            <a:ext cx="6863753" cy="261143"/>
          </a:xfrm>
          <a:prstGeom prst="rect">
            <a:avLst/>
          </a:prstGeom>
          <a:solidFill>
            <a:schemeClr val="bg2"/>
          </a:solidFill>
        </p:spPr>
        <p:txBody>
          <a:bodyPr vert="horz" lIns="72000" tIns="108000" rIns="72000" bIns="7200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AIR TRAVEL IS INFACT VERY SAFE COMPARED TO OTHER MEANS OF TRANSPORTATION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07DCC05-1657-4C27-9BA9-82E81A1F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89" y="1304561"/>
            <a:ext cx="5373611" cy="3059169"/>
            <a:chOff x="0" y="2165991"/>
            <a:chExt cx="6875840" cy="3002263"/>
          </a:xfrm>
        </p:grpSpPr>
        <p:pic>
          <p:nvPicPr>
            <p:cNvPr id="109" name="Graphic 3" descr="decorative elemenets">
              <a:extLst>
                <a:ext uri="{FF2B5EF4-FFF2-40B4-BE49-F238E27FC236}">
                  <a16:creationId xmlns:a16="http://schemas.microsoft.com/office/drawing/2014/main" id="{2727024C-DCFB-41A0-81C5-DD80EB7C3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2458" y="2625557"/>
              <a:ext cx="3582000" cy="2093704"/>
            </a:xfrm>
            <a:prstGeom prst="rect">
              <a:avLst/>
            </a:prstGeom>
          </p:spPr>
        </p:pic>
        <p:pic>
          <p:nvPicPr>
            <p:cNvPr id="110" name="Straight Connector 1" descr="decorative elemenets">
              <a:extLst>
                <a:ext uri="{FF2B5EF4-FFF2-40B4-BE49-F238E27FC236}">
                  <a16:creationId xmlns:a16="http://schemas.microsoft.com/office/drawing/2014/main" id="{6A0953F2-FE54-41B2-8515-FB520D01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57" y="2818273"/>
              <a:ext cx="1411202" cy="1461600"/>
            </a:xfrm>
            <a:prstGeom prst="rect">
              <a:avLst/>
            </a:prstGeom>
          </p:spPr>
        </p:pic>
        <p:pic>
          <p:nvPicPr>
            <p:cNvPr id="111" name="Graphic 5" descr="decorative elemenets">
              <a:extLst>
                <a:ext uri="{FF2B5EF4-FFF2-40B4-BE49-F238E27FC236}">
                  <a16:creationId xmlns:a16="http://schemas.microsoft.com/office/drawing/2014/main" id="{0A25A7D7-054B-4028-AFF5-53BD99F3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2228946"/>
              <a:ext cx="6875840" cy="2846956"/>
            </a:xfrm>
            <a:prstGeom prst="rect">
              <a:avLst/>
            </a:prstGeom>
          </p:spPr>
        </p:pic>
        <p:pic>
          <p:nvPicPr>
            <p:cNvPr id="112" name="Graphic 35" descr="decorative elemenets">
              <a:extLst>
                <a:ext uri="{FF2B5EF4-FFF2-40B4-BE49-F238E27FC236}">
                  <a16:creationId xmlns:a16="http://schemas.microsoft.com/office/drawing/2014/main" id="{67E60D3B-C5EF-4D65-A08E-A69AEF29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6433" y="2193738"/>
              <a:ext cx="5886000" cy="2904944"/>
            </a:xfrm>
            <a:prstGeom prst="rect">
              <a:avLst/>
            </a:prstGeom>
          </p:spPr>
        </p:pic>
        <p:pic>
          <p:nvPicPr>
            <p:cNvPr id="113" name="Straight Connector 2" descr="decorative elemenets">
              <a:extLst>
                <a:ext uri="{FF2B5EF4-FFF2-40B4-BE49-F238E27FC236}">
                  <a16:creationId xmlns:a16="http://schemas.microsoft.com/office/drawing/2014/main" id="{1BCC7AD0-7800-4D02-B7E0-518E4AA8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11708" y="4484354"/>
              <a:ext cx="912000" cy="216000"/>
            </a:xfrm>
            <a:prstGeom prst="rect">
              <a:avLst/>
            </a:prstGeom>
          </p:spPr>
        </p:pic>
        <p:sp>
          <p:nvSpPr>
            <p:cNvPr id="114" name="Oval 113" descr="decorative elemenets">
              <a:extLst>
                <a:ext uri="{FF2B5EF4-FFF2-40B4-BE49-F238E27FC236}">
                  <a16:creationId xmlns:a16="http://schemas.microsoft.com/office/drawing/2014/main" id="{C6C8336F-0A46-4AA0-8609-4E1E8B74BDE8}"/>
                </a:ext>
              </a:extLst>
            </p:cNvPr>
            <p:cNvSpPr/>
            <p:nvPr/>
          </p:nvSpPr>
          <p:spPr>
            <a:xfrm>
              <a:off x="361632" y="2165991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 descr="decorative elemenets">
              <a:extLst>
                <a:ext uri="{FF2B5EF4-FFF2-40B4-BE49-F238E27FC236}">
                  <a16:creationId xmlns:a16="http://schemas.microsoft.com/office/drawing/2014/main" id="{DCEEB2D4-C9F3-4413-A2E0-4A922A23AE02}"/>
                </a:ext>
              </a:extLst>
            </p:cNvPr>
            <p:cNvSpPr/>
            <p:nvPr/>
          </p:nvSpPr>
          <p:spPr>
            <a:xfrm>
              <a:off x="555998" y="5017083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 descr="decorative elemenets">
              <a:extLst>
                <a:ext uri="{FF2B5EF4-FFF2-40B4-BE49-F238E27FC236}">
                  <a16:creationId xmlns:a16="http://schemas.microsoft.com/office/drawing/2014/main" id="{E7F1B076-8389-4BA5-9B34-3436A5A0A97E}"/>
                </a:ext>
              </a:extLst>
            </p:cNvPr>
            <p:cNvSpPr/>
            <p:nvPr/>
          </p:nvSpPr>
          <p:spPr>
            <a:xfrm>
              <a:off x="1186647" y="4032332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 descr="decorative elemenets">
              <a:extLst>
                <a:ext uri="{FF2B5EF4-FFF2-40B4-BE49-F238E27FC236}">
                  <a16:creationId xmlns:a16="http://schemas.microsoft.com/office/drawing/2014/main" id="{19458C1F-4563-4911-9E9A-77262ABBEA49}"/>
                </a:ext>
              </a:extLst>
            </p:cNvPr>
            <p:cNvSpPr/>
            <p:nvPr/>
          </p:nvSpPr>
          <p:spPr>
            <a:xfrm>
              <a:off x="2653026" y="2221469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 descr="decorative elemenets">
              <a:extLst>
                <a:ext uri="{FF2B5EF4-FFF2-40B4-BE49-F238E27FC236}">
                  <a16:creationId xmlns:a16="http://schemas.microsoft.com/office/drawing/2014/main" id="{747339DC-003C-40DD-A8D1-31406FBADF43}"/>
                </a:ext>
              </a:extLst>
            </p:cNvPr>
            <p:cNvSpPr/>
            <p:nvPr/>
          </p:nvSpPr>
          <p:spPr>
            <a:xfrm>
              <a:off x="5478103" y="2236431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 descr="decorative elemenets">
              <a:extLst>
                <a:ext uri="{FF2B5EF4-FFF2-40B4-BE49-F238E27FC236}">
                  <a16:creationId xmlns:a16="http://schemas.microsoft.com/office/drawing/2014/main" id="{8A0742BC-4163-481A-B7A4-0B28CE308BE0}"/>
                </a:ext>
              </a:extLst>
            </p:cNvPr>
            <p:cNvSpPr/>
            <p:nvPr/>
          </p:nvSpPr>
          <p:spPr>
            <a:xfrm>
              <a:off x="4292674" y="5027854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 descr="decorative elemenets">
              <a:extLst>
                <a:ext uri="{FF2B5EF4-FFF2-40B4-BE49-F238E27FC236}">
                  <a16:creationId xmlns:a16="http://schemas.microsoft.com/office/drawing/2014/main" id="{A0761320-7990-44FF-A565-424C4B256A84}"/>
                </a:ext>
              </a:extLst>
            </p:cNvPr>
            <p:cNvSpPr/>
            <p:nvPr/>
          </p:nvSpPr>
          <p:spPr>
            <a:xfrm>
              <a:off x="1171890" y="2498584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 descr="decorative elemenets">
              <a:extLst>
                <a:ext uri="{FF2B5EF4-FFF2-40B4-BE49-F238E27FC236}">
                  <a16:creationId xmlns:a16="http://schemas.microsoft.com/office/drawing/2014/main" id="{02B680C6-15E8-4054-A7D3-545AFF25361F}"/>
                </a:ext>
              </a:extLst>
            </p:cNvPr>
            <p:cNvSpPr/>
            <p:nvPr/>
          </p:nvSpPr>
          <p:spPr>
            <a:xfrm>
              <a:off x="1366375" y="2671384"/>
              <a:ext cx="529200" cy="529200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 descr="decorative elemenets">
              <a:extLst>
                <a:ext uri="{FF2B5EF4-FFF2-40B4-BE49-F238E27FC236}">
                  <a16:creationId xmlns:a16="http://schemas.microsoft.com/office/drawing/2014/main" id="{8891C9F2-FCF1-4727-8FDC-DF0E41CE1A68}"/>
                </a:ext>
              </a:extLst>
            </p:cNvPr>
            <p:cNvSpPr/>
            <p:nvPr/>
          </p:nvSpPr>
          <p:spPr>
            <a:xfrm>
              <a:off x="1513200" y="4080191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 descr="decorative elemenets">
              <a:extLst>
                <a:ext uri="{FF2B5EF4-FFF2-40B4-BE49-F238E27FC236}">
                  <a16:creationId xmlns:a16="http://schemas.microsoft.com/office/drawing/2014/main" id="{5729BA51-ABE1-47D3-9582-4872B29AB027}"/>
                </a:ext>
              </a:extLst>
            </p:cNvPr>
            <p:cNvSpPr/>
            <p:nvPr/>
          </p:nvSpPr>
          <p:spPr>
            <a:xfrm>
              <a:off x="1686000" y="4252991"/>
              <a:ext cx="529200" cy="529200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 descr="decorative elemenets">
              <a:extLst>
                <a:ext uri="{FF2B5EF4-FFF2-40B4-BE49-F238E27FC236}">
                  <a16:creationId xmlns:a16="http://schemas.microsoft.com/office/drawing/2014/main" id="{78615208-4C16-4D69-BAF7-3A0F97B43A4C}"/>
                </a:ext>
              </a:extLst>
            </p:cNvPr>
            <p:cNvSpPr/>
            <p:nvPr/>
          </p:nvSpPr>
          <p:spPr>
            <a:xfrm>
              <a:off x="3268793" y="2278565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 descr="decorative elemenets">
              <a:extLst>
                <a:ext uri="{FF2B5EF4-FFF2-40B4-BE49-F238E27FC236}">
                  <a16:creationId xmlns:a16="http://schemas.microsoft.com/office/drawing/2014/main" id="{3781D4DD-F9BB-49A0-8DF7-F602C875EDF4}"/>
                </a:ext>
              </a:extLst>
            </p:cNvPr>
            <p:cNvSpPr/>
            <p:nvPr/>
          </p:nvSpPr>
          <p:spPr>
            <a:xfrm>
              <a:off x="3441593" y="2451365"/>
              <a:ext cx="529200" cy="529200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 descr="decorative elemenets">
              <a:extLst>
                <a:ext uri="{FF2B5EF4-FFF2-40B4-BE49-F238E27FC236}">
                  <a16:creationId xmlns:a16="http://schemas.microsoft.com/office/drawing/2014/main" id="{03D141ED-4F1B-4407-9F36-964B15924698}"/>
                </a:ext>
              </a:extLst>
            </p:cNvPr>
            <p:cNvSpPr/>
            <p:nvPr/>
          </p:nvSpPr>
          <p:spPr>
            <a:xfrm>
              <a:off x="4433074" y="3958047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 descr="decorative elemenets">
              <a:extLst>
                <a:ext uri="{FF2B5EF4-FFF2-40B4-BE49-F238E27FC236}">
                  <a16:creationId xmlns:a16="http://schemas.microsoft.com/office/drawing/2014/main" id="{4F72E317-2DBB-4EE8-B185-416003139946}"/>
                </a:ext>
              </a:extLst>
            </p:cNvPr>
            <p:cNvSpPr/>
            <p:nvPr/>
          </p:nvSpPr>
          <p:spPr>
            <a:xfrm>
              <a:off x="4605874" y="4130847"/>
              <a:ext cx="529200" cy="529200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 descr="decorative elemenets">
              <a:extLst>
                <a:ext uri="{FF2B5EF4-FFF2-40B4-BE49-F238E27FC236}">
                  <a16:creationId xmlns:a16="http://schemas.microsoft.com/office/drawing/2014/main" id="{F73E50DD-1CD2-4CF3-868F-45D5CAF8B3F4}"/>
                </a:ext>
              </a:extLst>
            </p:cNvPr>
            <p:cNvSpPr/>
            <p:nvPr/>
          </p:nvSpPr>
          <p:spPr>
            <a:xfrm>
              <a:off x="6237617" y="4078860"/>
              <a:ext cx="140400" cy="14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 descr="decorative elemenets">
              <a:extLst>
                <a:ext uri="{FF2B5EF4-FFF2-40B4-BE49-F238E27FC236}">
                  <a16:creationId xmlns:a16="http://schemas.microsoft.com/office/drawing/2014/main" id="{F92469F7-ECB0-42C2-8CA6-FBB6418B0274}"/>
                </a:ext>
              </a:extLst>
            </p:cNvPr>
            <p:cNvSpPr/>
            <p:nvPr/>
          </p:nvSpPr>
          <p:spPr>
            <a:xfrm>
              <a:off x="2296392" y="3118531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 descr="decorative elemenets">
              <a:extLst>
                <a:ext uri="{FF2B5EF4-FFF2-40B4-BE49-F238E27FC236}">
                  <a16:creationId xmlns:a16="http://schemas.microsoft.com/office/drawing/2014/main" id="{172CD59D-440B-4842-ACB6-6A6BB26BDE5A}"/>
                </a:ext>
              </a:extLst>
            </p:cNvPr>
            <p:cNvSpPr/>
            <p:nvPr/>
          </p:nvSpPr>
          <p:spPr>
            <a:xfrm>
              <a:off x="2469192" y="3291331"/>
              <a:ext cx="529200" cy="52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 descr="decorative elemenets">
              <a:extLst>
                <a:ext uri="{FF2B5EF4-FFF2-40B4-BE49-F238E27FC236}">
                  <a16:creationId xmlns:a16="http://schemas.microsoft.com/office/drawing/2014/main" id="{E75E1BDF-F8BD-4592-9C7E-372666E46AEE}"/>
                </a:ext>
              </a:extLst>
            </p:cNvPr>
            <p:cNvSpPr/>
            <p:nvPr/>
          </p:nvSpPr>
          <p:spPr>
            <a:xfrm>
              <a:off x="4664422" y="2626537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 descr="decorative elemenets">
              <a:extLst>
                <a:ext uri="{FF2B5EF4-FFF2-40B4-BE49-F238E27FC236}">
                  <a16:creationId xmlns:a16="http://schemas.microsoft.com/office/drawing/2014/main" id="{80258557-9CE4-487E-8818-3ED835D6D6E0}"/>
                </a:ext>
              </a:extLst>
            </p:cNvPr>
            <p:cNvSpPr/>
            <p:nvPr/>
          </p:nvSpPr>
          <p:spPr>
            <a:xfrm>
              <a:off x="4837222" y="2799337"/>
              <a:ext cx="529200" cy="52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 descr="decorative elemenets">
              <a:extLst>
                <a:ext uri="{FF2B5EF4-FFF2-40B4-BE49-F238E27FC236}">
                  <a16:creationId xmlns:a16="http://schemas.microsoft.com/office/drawing/2014/main" id="{51D3BA69-3CCA-4102-8732-C25BC51C0F21}"/>
                </a:ext>
              </a:extLst>
            </p:cNvPr>
            <p:cNvSpPr/>
            <p:nvPr/>
          </p:nvSpPr>
          <p:spPr>
            <a:xfrm>
              <a:off x="2999992" y="4287291"/>
              <a:ext cx="874800" cy="8748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 descr="decorative elemenets">
              <a:extLst>
                <a:ext uri="{FF2B5EF4-FFF2-40B4-BE49-F238E27FC236}">
                  <a16:creationId xmlns:a16="http://schemas.microsoft.com/office/drawing/2014/main" id="{B3E15125-206F-4838-812F-E6533F6D0B78}"/>
                </a:ext>
              </a:extLst>
            </p:cNvPr>
            <p:cNvSpPr/>
            <p:nvPr/>
          </p:nvSpPr>
          <p:spPr>
            <a:xfrm>
              <a:off x="3172792" y="4460091"/>
              <a:ext cx="529200" cy="52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6" name="Picture 135" descr="File:Airplane ballonicon2.svg - Wikimedia Common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3" y="2438258"/>
            <a:ext cx="558981" cy="551202"/>
          </a:xfrm>
          <a:prstGeom prst="rect">
            <a:avLst/>
          </a:prstGeom>
        </p:spPr>
      </p:pic>
      <p:sp>
        <p:nvSpPr>
          <p:cNvPr id="137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251692" y="1205910"/>
            <a:ext cx="836127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800" dirty="0"/>
              <a:t>10</a:t>
            </a:r>
          </a:p>
        </p:txBody>
      </p:sp>
      <p:sp>
        <p:nvSpPr>
          <p:cNvPr id="138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881624" y="1231301"/>
            <a:ext cx="689323" cy="511928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</p:spPr>
        <p:txBody>
          <a:bodyPr lIns="0" tIns="5400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Million+</a:t>
            </a:r>
            <a:br>
              <a:rPr lang="en-US" dirty="0"/>
            </a:br>
            <a:r>
              <a:rPr lang="en-US" b="1" dirty="0"/>
              <a:t>Flights yearly (FAA - USA)</a:t>
            </a:r>
          </a:p>
        </p:txBody>
      </p:sp>
      <p:sp>
        <p:nvSpPr>
          <p:cNvPr id="139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2037107" y="1025358"/>
            <a:ext cx="836127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800" dirty="0"/>
              <a:t>45</a:t>
            </a:r>
          </a:p>
        </p:txBody>
      </p:sp>
      <p:sp>
        <p:nvSpPr>
          <p:cNvPr id="140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2611197" y="1120127"/>
            <a:ext cx="689323" cy="511928"/>
          </a:xfrm>
          <a:prstGeom prst="rect">
            <a:avLst/>
          </a:prstGeom>
          <a:solidFill>
            <a:schemeClr val="tx1">
              <a:lumMod val="50000"/>
              <a:alpha val="57000"/>
            </a:schemeClr>
          </a:solidFill>
        </p:spPr>
        <p:txBody>
          <a:bodyPr lIns="0" tIns="54000" rIns="0" bIns="0">
            <a:noAutofit/>
          </a:bodyPr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>
                <a:solidFill>
                  <a:schemeClr val="bg1"/>
                </a:solidFill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b="1" dirty="0"/>
              <a:t>Thousand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Flights Daily (FAA - USA)</a:t>
            </a:r>
          </a:p>
        </p:txBody>
      </p:sp>
      <p:sp>
        <p:nvSpPr>
          <p:cNvPr id="141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3473112" y="1101132"/>
            <a:ext cx="1338784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</a:t>
            </a:r>
            <a:r>
              <a:rPr lang="en-US" sz="2400" dirty="0"/>
              <a:t>5400</a:t>
            </a:r>
          </a:p>
        </p:txBody>
      </p:sp>
      <p:sp>
        <p:nvSpPr>
          <p:cNvPr id="142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3464278" y="1445133"/>
            <a:ext cx="689323" cy="511928"/>
          </a:xfrm>
          <a:prstGeom prst="rect">
            <a:avLst/>
          </a:prstGeom>
          <a:solidFill>
            <a:schemeClr val="tx1">
              <a:lumMod val="50000"/>
              <a:alpha val="57000"/>
            </a:schemeClr>
          </a:solidFill>
        </p:spPr>
        <p:txBody>
          <a:bodyPr lIns="0" tIns="54000" rIns="0" bIns="0">
            <a:noAutofit/>
          </a:bodyPr>
          <a:lstStyle>
            <a:defPPr>
              <a:defRPr lang="en-US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>
                <a:solidFill>
                  <a:schemeClr val="bg1"/>
                </a:solidFill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Flights  in sky at peak time (FAA - USA)</a:t>
            </a:r>
          </a:p>
        </p:txBody>
      </p:sp>
      <p:sp>
        <p:nvSpPr>
          <p:cNvPr id="143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-95495" y="3130584"/>
            <a:ext cx="836127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24</a:t>
            </a:r>
          </a:p>
        </p:txBody>
      </p:sp>
      <p:sp>
        <p:nvSpPr>
          <p:cNvPr id="144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582583" y="3087117"/>
            <a:ext cx="872515" cy="511928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</p:spPr>
        <p:txBody>
          <a:bodyPr lIns="0" tIns="5400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Million</a:t>
            </a:r>
            <a:br>
              <a:rPr lang="en-US" dirty="0"/>
            </a:br>
            <a:r>
              <a:rPr lang="en-US" dirty="0"/>
              <a:t>Square miles of oceanic airspace </a:t>
            </a:r>
            <a:r>
              <a:rPr lang="en-US" b="1" dirty="0"/>
              <a:t>(FAA - USA)</a:t>
            </a:r>
          </a:p>
        </p:txBody>
      </p:sp>
      <p:sp>
        <p:nvSpPr>
          <p:cNvPr id="145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187512" y="4044871"/>
            <a:ext cx="475275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5</a:t>
            </a:r>
          </a:p>
        </p:txBody>
      </p:sp>
      <p:sp>
        <p:nvSpPr>
          <p:cNvPr id="146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481718" y="3993251"/>
            <a:ext cx="872515" cy="511928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</p:spPr>
        <p:txBody>
          <a:bodyPr lIns="0" tIns="5400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Million</a:t>
            </a:r>
            <a:br>
              <a:rPr lang="en-US" dirty="0"/>
            </a:br>
            <a:r>
              <a:rPr lang="en-US" dirty="0"/>
              <a:t>Square miles of oceanic airspace </a:t>
            </a:r>
            <a:r>
              <a:rPr lang="en-US" b="1" dirty="0"/>
              <a:t>(FAA - USA)</a:t>
            </a:r>
          </a:p>
        </p:txBody>
      </p:sp>
      <p:pic>
        <p:nvPicPr>
          <p:cNvPr id="148" name="Picture 147" descr="Beach PNG Transparent Images | PNG All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13" y="3482340"/>
            <a:ext cx="457466" cy="457466"/>
          </a:xfrm>
          <a:prstGeom prst="rect">
            <a:avLst/>
          </a:prstGeom>
        </p:spPr>
      </p:pic>
      <p:pic>
        <p:nvPicPr>
          <p:cNvPr id="150" name="Picture 149" descr="Privacy Icons – PRIVACY TECH"/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09" y="1830864"/>
            <a:ext cx="511815" cy="511928"/>
          </a:xfrm>
          <a:prstGeom prst="rect">
            <a:avLst/>
          </a:prstGeom>
        </p:spPr>
      </p:pic>
      <p:pic>
        <p:nvPicPr>
          <p:cNvPr id="151" name="Picture 150" descr="Category:Travel icons - Wikimedia Commons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70" y="3421094"/>
            <a:ext cx="274097" cy="3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-86072" y="3094754"/>
            <a:ext cx="836127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69" name="Picture 168" descr="File:Plane font awesome.svg - Wikipedia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28" y="2011607"/>
            <a:ext cx="261074" cy="261074"/>
          </a:xfrm>
          <a:prstGeom prst="rect">
            <a:avLst/>
          </a:prstGeom>
          <a:noFill/>
        </p:spPr>
      </p:pic>
      <p:pic>
        <p:nvPicPr>
          <p:cNvPr id="170" name="Picture 169" descr="File:Plane font awesome.svg - Wikipedia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83" y="2216087"/>
            <a:ext cx="261074" cy="261074"/>
          </a:xfrm>
          <a:prstGeom prst="rect">
            <a:avLst/>
          </a:prstGeom>
          <a:noFill/>
        </p:spPr>
      </p:pic>
      <p:pic>
        <p:nvPicPr>
          <p:cNvPr id="171" name="Picture 170" descr="File:Plane font awesome.svg - Wikipedia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1" y="2014082"/>
            <a:ext cx="261074" cy="261074"/>
          </a:xfrm>
          <a:prstGeom prst="rect">
            <a:avLst/>
          </a:prstGeom>
          <a:noFill/>
        </p:spPr>
      </p:pic>
      <p:sp>
        <p:nvSpPr>
          <p:cNvPr id="178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4918038" y="3727529"/>
            <a:ext cx="771570" cy="511928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</p:spPr>
        <p:txBody>
          <a:bodyPr lIns="0" tIns="5400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Million</a:t>
            </a:r>
            <a:br>
              <a:rPr lang="en-US" dirty="0"/>
            </a:br>
            <a:r>
              <a:rPr lang="en-US" dirty="0"/>
              <a:t>Passengers per month</a:t>
            </a:r>
            <a:endParaRPr lang="en-US" b="1" dirty="0"/>
          </a:p>
        </p:txBody>
      </p:sp>
      <p:sp>
        <p:nvSpPr>
          <p:cNvPr id="179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4339466" y="3616213"/>
            <a:ext cx="739392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800" dirty="0"/>
              <a:t>80</a:t>
            </a:r>
          </a:p>
        </p:txBody>
      </p:sp>
      <p:pic>
        <p:nvPicPr>
          <p:cNvPr id="180" name="Picture 179" descr="File:Plane font awesome.svg - Wikipedia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90" y="1729648"/>
            <a:ext cx="349896" cy="349896"/>
          </a:xfrm>
          <a:prstGeom prst="rect">
            <a:avLst/>
          </a:prstGeom>
          <a:noFill/>
        </p:spPr>
      </p:pic>
      <p:sp>
        <p:nvSpPr>
          <p:cNvPr id="181" name="Text Placeholder 19">
            <a:extLst>
              <a:ext uri="{FF2B5EF4-FFF2-40B4-BE49-F238E27FC236}">
                <a16:creationId xmlns:a16="http://schemas.microsoft.com/office/drawing/2014/main" id="{0EE7902B-93D2-48DA-96DF-612C09C146BF}"/>
              </a:ext>
            </a:extLst>
          </p:cNvPr>
          <p:cNvSpPr txBox="1">
            <a:spLocks/>
          </p:cNvSpPr>
          <p:nvPr/>
        </p:nvSpPr>
        <p:spPr>
          <a:xfrm>
            <a:off x="3650367" y="4310597"/>
            <a:ext cx="838726" cy="51192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520</a:t>
            </a:r>
          </a:p>
        </p:txBody>
      </p:sp>
      <p:sp>
        <p:nvSpPr>
          <p:cNvPr id="182" name="Text Placeholder 19">
            <a:extLst>
              <a:ext uri="{FF2B5EF4-FFF2-40B4-BE49-F238E27FC236}">
                <a16:creationId xmlns:a16="http://schemas.microsoft.com/office/drawing/2014/main" id="{C8C8845D-BBAF-4DBE-A469-86A86C60685C}"/>
              </a:ext>
            </a:extLst>
          </p:cNvPr>
          <p:cNvSpPr txBox="1">
            <a:spLocks/>
          </p:cNvSpPr>
          <p:nvPr/>
        </p:nvSpPr>
        <p:spPr>
          <a:xfrm>
            <a:off x="4437553" y="4342508"/>
            <a:ext cx="872515" cy="511928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</p:spPr>
        <p:txBody>
          <a:bodyPr lIns="0" tIns="5400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5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Traffic Control Towers            </a:t>
            </a:r>
            <a:r>
              <a:rPr lang="en-US" b="1" dirty="0"/>
              <a:t>(FAA - USA)</a:t>
            </a:r>
          </a:p>
        </p:txBody>
      </p:sp>
      <p:pic>
        <p:nvPicPr>
          <p:cNvPr id="183" name="Picture 182" descr="Flight Control Tower #2 Free Stock Photo - Public Domain ..."/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92" y="3730666"/>
            <a:ext cx="430196" cy="4301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A8E34-8D52-1849-B5F8-AD9321B81A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0891" y="5478452"/>
            <a:ext cx="1161810" cy="3209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87EC4-E88F-6442-A6FF-A5D29466303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7780" y="5481032"/>
            <a:ext cx="3726676" cy="3082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84230-509A-9E4D-9467-C700950074E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53599" y="1490469"/>
            <a:ext cx="2247072" cy="14581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9257F31-B139-3D4F-8AEF-818068BFA27A}"/>
              </a:ext>
            </a:extLst>
          </p:cNvPr>
          <p:cNvSpPr/>
          <p:nvPr/>
        </p:nvSpPr>
        <p:spPr>
          <a:xfrm>
            <a:off x="4468483" y="1128179"/>
            <a:ext cx="2483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AIR vs CAR FATALITIES TREND</a:t>
            </a:r>
          </a:p>
        </p:txBody>
      </p:sp>
      <p:sp>
        <p:nvSpPr>
          <p:cNvPr id="83" name="Text Placeholder 19">
            <a:extLst>
              <a:ext uri="{FF2B5EF4-FFF2-40B4-BE49-F238E27FC236}">
                <a16:creationId xmlns:a16="http://schemas.microsoft.com/office/drawing/2014/main" id="{D2A2F35B-550D-2547-9842-3E8A784E58A6}"/>
              </a:ext>
            </a:extLst>
          </p:cNvPr>
          <p:cNvSpPr txBox="1">
            <a:spLocks/>
          </p:cNvSpPr>
          <p:nvPr/>
        </p:nvSpPr>
        <p:spPr>
          <a:xfrm>
            <a:off x="1848554" y="5022525"/>
            <a:ext cx="3172588" cy="37011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accent1"/>
                </a:solidFill>
              </a:rPr>
              <a:t>AIRLINE VS RAIL FATALITIES  (1985-2020)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866350-F65D-B847-A620-FAA1AD471F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96975" y="4556799"/>
            <a:ext cx="1066800" cy="421145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5F03C25-EF6E-D641-90C7-CC9313EA8327}"/>
              </a:ext>
            </a:extLst>
          </p:cNvPr>
          <p:cNvSpPr/>
          <p:nvPr/>
        </p:nvSpPr>
        <p:spPr>
          <a:xfrm>
            <a:off x="5264855" y="4105436"/>
            <a:ext cx="1731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Airlines to Watch for</a:t>
            </a:r>
          </a:p>
        </p:txBody>
      </p:sp>
    </p:spTree>
    <p:extLst>
      <p:ext uri="{BB962C8B-B14F-4D97-AF65-F5344CB8AC3E}">
        <p14:creationId xmlns:p14="http://schemas.microsoft.com/office/powerpoint/2010/main" val="1770694592"/>
      </p:ext>
    </p:extLst>
  </p:cSld>
  <p:clrMapOvr>
    <a:masterClrMapping/>
  </p:clrMapOvr>
</p:sld>
</file>

<file path=ppt/theme/theme1.xml><?xml version="1.0" encoding="utf-8"?>
<a:theme xmlns:a="http://schemas.openxmlformats.org/drawingml/2006/main" name="InfographicsPoster_Tech_v1_mo">
  <a:themeElements>
    <a:clrScheme name="Custom 19">
      <a:dk1>
        <a:srgbClr val="0071BC"/>
      </a:dk1>
      <a:lt1>
        <a:srgbClr val="FFFFFF"/>
      </a:lt1>
      <a:dk2>
        <a:srgbClr val="191E28"/>
      </a:dk2>
      <a:lt2>
        <a:srgbClr val="F7931E"/>
      </a:lt2>
      <a:accent1>
        <a:srgbClr val="29ABE2"/>
      </a:accent1>
      <a:accent2>
        <a:srgbClr val="1B1464"/>
      </a:accent2>
      <a:accent3>
        <a:srgbClr val="F15A24"/>
      </a:accent3>
      <a:accent4>
        <a:srgbClr val="ED1C24"/>
      </a:accent4>
      <a:accent5>
        <a:srgbClr val="8CC63F"/>
      </a:accent5>
      <a:accent6>
        <a:srgbClr val="D4145A"/>
      </a:accent6>
      <a:hlink>
        <a:srgbClr val="29ABE2"/>
      </a:hlink>
      <a:folHlink>
        <a:srgbClr val="29ABE2"/>
      </a:folHlink>
    </a:clrScheme>
    <a:fontScheme name="Custom 10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53508_Technology infographics poster_RVA_v4.potx" id="{6CFB736D-7DB4-4566-9568-CE35C858F8AB}" vid="{1A6105C9-D760-4AC9-BA9C-B3023B9898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defaultValu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9764410-18A0-4811-987F-F24F92C9408A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BC39D06-EEDE-42A2-B3BB-C660DC8711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143643-2CC1-40E8-8F96-3A622E5C87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0CA591A-B9FA-47BD-A1F6-0A218B01BC5E}">
  <ds:schemaRefs>
    <ds:schemaRef ds:uri="71af3243-3dd4-4a8d-8c0d-dd76da1f02a5"/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Technology infographics poster</Template>
  <TotalTime>0</TotalTime>
  <Words>116</Words>
  <Application>Microsoft Macintosh PowerPoint</Application>
  <PresentationFormat>On-screen Show (4:3)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Tahoma</vt:lpstr>
      <vt:lpstr>InfographicsPoster_Tech_v1_mo</vt:lpstr>
      <vt:lpstr>AIR TRAVEL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 _x000d_
 _x000d_
 _x000d_
 _x000d_
                                           @2020 Fiserv Inc, or its affiliates   |   </dc:description>
  <cp:lastModifiedBy/>
  <cp:revision>1</cp:revision>
  <dcterms:created xsi:type="dcterms:W3CDTF">2020-11-15T21:45:30Z</dcterms:created>
  <dcterms:modified xsi:type="dcterms:W3CDTF">2021-02-25T10:54:21Z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docIndexRef">
    <vt:lpwstr>a319a6bd-2695-4820-b343-17b2a7187a3d</vt:lpwstr>
  </property>
  <property fmtid="{D5CDD505-2E9C-101B-9397-08002B2CF9AE}" pid="4" name="bjDocumentSecurityLabel">
    <vt:lpwstr>This item has no classification</vt:lpwstr>
  </property>
  <property fmtid="{D5CDD505-2E9C-101B-9397-08002B2CF9AE}" pid="5" name="bjClsUserRVM">
    <vt:lpwstr>[]</vt:lpwstr>
  </property>
  <property fmtid="{D5CDD505-2E9C-101B-9397-08002B2CF9AE}" pid="6" name="bjSaver">
    <vt:lpwstr>mIp1BnWOMDFLSdXLj8vYl/dKZd1m5yTW</vt:lpwstr>
  </property>
</Properties>
</file>